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1AE932D-9756-80B5-FACC-562A0C129F92}" name="David Peabody" initials="DP" userId="S::DPeabody@qualityforum.org::bda95fd9-9524-4e92-998f-fa72741858a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2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anhangp\Documents\Documents\Hospice%20national%20implementation\NQF%20Submission\2022%20submission\NQF%202022%20Nov%20submission%202022_10_2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'2. Trending Results'!$B$34</c:f>
              <c:strCache>
                <c:ptCount val="1"/>
                <c:pt idx="0">
                  <c:v>Hospice Team Communication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lgDash"/>
              <a:round/>
            </a:ln>
            <a:effectLst/>
          </c:spPr>
          <c:marker>
            <c:symbol val="none"/>
          </c:marker>
          <c:cat>
            <c:strRef>
              <c:f>'2. Trending Results'!$A$35:$A$41</c:f>
              <c:strCache>
                <c:ptCount val="7"/>
                <c:pt idx="0">
                  <c:v>y2015q2-
y2015q4</c:v>
                </c:pt>
                <c:pt idx="1">
                  <c:v>y2016q1-
y2016q4</c:v>
                </c:pt>
                <c:pt idx="2">
                  <c:v>y2017q1-
y2017q4</c:v>
                </c:pt>
                <c:pt idx="3">
                  <c:v>y2018q1-
y2018q4</c:v>
                </c:pt>
                <c:pt idx="4">
                  <c:v>y2019q1-
y2019q4</c:v>
                </c:pt>
                <c:pt idx="5">
                  <c:v>y2020q1-
y2020q4</c:v>
                </c:pt>
                <c:pt idx="6">
                  <c:v>y2021q1-
y2021q4</c:v>
                </c:pt>
              </c:strCache>
            </c:strRef>
          </c:cat>
          <c:val>
            <c:numRef>
              <c:f>'2. Trending Results'!$B$35:$B$41</c:f>
              <c:numCache>
                <c:formatCode>0.00</c:formatCode>
                <c:ptCount val="7"/>
                <c:pt idx="0">
                  <c:v>80.081100000000006</c:v>
                </c:pt>
                <c:pt idx="1">
                  <c:v>80.112099999999998</c:v>
                </c:pt>
                <c:pt idx="2">
                  <c:v>80.126199999999997</c:v>
                </c:pt>
                <c:pt idx="3">
                  <c:v>80.631200000000007</c:v>
                </c:pt>
                <c:pt idx="4">
                  <c:v>80.922399999999996</c:v>
                </c:pt>
                <c:pt idx="5">
                  <c:v>81.380799999999994</c:v>
                </c:pt>
                <c:pt idx="6">
                  <c:v>81.158699999999996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D50-4FC2-B688-403AE2B0C648}"/>
            </c:ext>
          </c:extLst>
        </c:ser>
        <c:ser>
          <c:idx val="1"/>
          <c:order val="1"/>
          <c:tx>
            <c:strRef>
              <c:f>'2. Trending Results'!$C$34</c:f>
              <c:strCache>
                <c:ptCount val="1"/>
                <c:pt idx="0">
                  <c:v>Getting Timely Care</c:v>
                </c:pt>
              </c:strCache>
            </c:strRef>
          </c:tx>
          <c:spPr>
            <a:ln w="28575" cap="rnd">
              <a:solidFill>
                <a:schemeClr val="accent2"/>
              </a:solidFill>
              <a:prstDash val="lgDashDot"/>
              <a:round/>
            </a:ln>
            <a:effectLst/>
          </c:spPr>
          <c:marker>
            <c:symbol val="none"/>
          </c:marker>
          <c:cat>
            <c:strRef>
              <c:f>'2. Trending Results'!$A$35:$A$41</c:f>
              <c:strCache>
                <c:ptCount val="7"/>
                <c:pt idx="0">
                  <c:v>y2015q2-
y2015q4</c:v>
                </c:pt>
                <c:pt idx="1">
                  <c:v>y2016q1-
y2016q4</c:v>
                </c:pt>
                <c:pt idx="2">
                  <c:v>y2017q1-
y2017q4</c:v>
                </c:pt>
                <c:pt idx="3">
                  <c:v>y2018q1-
y2018q4</c:v>
                </c:pt>
                <c:pt idx="4">
                  <c:v>y2019q1-
y2019q4</c:v>
                </c:pt>
                <c:pt idx="5">
                  <c:v>y2020q1-
y2020q4</c:v>
                </c:pt>
                <c:pt idx="6">
                  <c:v>y2021q1-
y2021q4</c:v>
                </c:pt>
              </c:strCache>
            </c:strRef>
          </c:cat>
          <c:val>
            <c:numRef>
              <c:f>'2. Trending Results'!$C$35:$C$41</c:f>
              <c:numCache>
                <c:formatCode>0.00</c:formatCode>
                <c:ptCount val="7"/>
                <c:pt idx="0">
                  <c:v>78.164299999999997</c:v>
                </c:pt>
                <c:pt idx="1">
                  <c:v>78.040199999999999</c:v>
                </c:pt>
                <c:pt idx="2">
                  <c:v>77.797600000000003</c:v>
                </c:pt>
                <c:pt idx="3">
                  <c:v>78.205200000000005</c:v>
                </c:pt>
                <c:pt idx="4">
                  <c:v>78.224299999999999</c:v>
                </c:pt>
                <c:pt idx="5">
                  <c:v>78.3322</c:v>
                </c:pt>
                <c:pt idx="6">
                  <c:v>77.385000000000005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D50-4FC2-B688-403AE2B0C648}"/>
            </c:ext>
          </c:extLst>
        </c:ser>
        <c:ser>
          <c:idx val="2"/>
          <c:order val="2"/>
          <c:tx>
            <c:strRef>
              <c:f>'2. Trending Results'!$D$34</c:f>
              <c:strCache>
                <c:ptCount val="1"/>
                <c:pt idx="0">
                  <c:v>Treating Family Member with Respect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'2. Trending Results'!$A$35:$A$41</c:f>
              <c:strCache>
                <c:ptCount val="7"/>
                <c:pt idx="0">
                  <c:v>y2015q2-
y2015q4</c:v>
                </c:pt>
                <c:pt idx="1">
                  <c:v>y2016q1-
y2016q4</c:v>
                </c:pt>
                <c:pt idx="2">
                  <c:v>y2017q1-
y2017q4</c:v>
                </c:pt>
                <c:pt idx="3">
                  <c:v>y2018q1-
y2018q4</c:v>
                </c:pt>
                <c:pt idx="4">
                  <c:v>y2019q1-
y2019q4</c:v>
                </c:pt>
                <c:pt idx="5">
                  <c:v>y2020q1-
y2020q4</c:v>
                </c:pt>
                <c:pt idx="6">
                  <c:v>y2021q1-
y2021q4</c:v>
                </c:pt>
              </c:strCache>
            </c:strRef>
          </c:cat>
          <c:val>
            <c:numRef>
              <c:f>'2. Trending Results'!$D$35:$D$41</c:f>
              <c:numCache>
                <c:formatCode>0.00</c:formatCode>
                <c:ptCount val="7"/>
                <c:pt idx="0">
                  <c:v>90.5197</c:v>
                </c:pt>
                <c:pt idx="1">
                  <c:v>90.425200000000004</c:v>
                </c:pt>
                <c:pt idx="2">
                  <c:v>90.517600000000002</c:v>
                </c:pt>
                <c:pt idx="3">
                  <c:v>90.653700000000001</c:v>
                </c:pt>
                <c:pt idx="4">
                  <c:v>90.6601</c:v>
                </c:pt>
                <c:pt idx="5">
                  <c:v>90.632599999999996</c:v>
                </c:pt>
                <c:pt idx="6">
                  <c:v>90.380099999999999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D50-4FC2-B688-403AE2B0C648}"/>
            </c:ext>
          </c:extLst>
        </c:ser>
        <c:ser>
          <c:idx val="3"/>
          <c:order val="3"/>
          <c:tx>
            <c:strRef>
              <c:f>'2. Trending Results'!$E$34</c:f>
              <c:strCache>
                <c:ptCount val="1"/>
                <c:pt idx="0">
                  <c:v>Getting Emotional and Religious Support</c:v>
                </c:pt>
              </c:strCache>
            </c:strRef>
          </c:tx>
          <c:spPr>
            <a:ln w="28575" cap="rnd">
              <a:solidFill>
                <a:schemeClr val="accent4"/>
              </a:solidFill>
              <a:prstDash val="sysDot"/>
              <a:round/>
            </a:ln>
            <a:effectLst/>
          </c:spPr>
          <c:marker>
            <c:symbol val="none"/>
          </c:marker>
          <c:cat>
            <c:strRef>
              <c:f>'2. Trending Results'!$A$35:$A$41</c:f>
              <c:strCache>
                <c:ptCount val="7"/>
                <c:pt idx="0">
                  <c:v>y2015q2-
y2015q4</c:v>
                </c:pt>
                <c:pt idx="1">
                  <c:v>y2016q1-
y2016q4</c:v>
                </c:pt>
                <c:pt idx="2">
                  <c:v>y2017q1-
y2017q4</c:v>
                </c:pt>
                <c:pt idx="3">
                  <c:v>y2018q1-
y2018q4</c:v>
                </c:pt>
                <c:pt idx="4">
                  <c:v>y2019q1-
y2019q4</c:v>
                </c:pt>
                <c:pt idx="5">
                  <c:v>y2020q1-
y2020q4</c:v>
                </c:pt>
                <c:pt idx="6">
                  <c:v>y2021q1-
y2021q4</c:v>
                </c:pt>
              </c:strCache>
            </c:strRef>
          </c:cat>
          <c:val>
            <c:numRef>
              <c:f>'2. Trending Results'!$E$35:$E$41</c:f>
              <c:numCache>
                <c:formatCode>0.00</c:formatCode>
                <c:ptCount val="7"/>
                <c:pt idx="0">
                  <c:v>89.457700000000003</c:v>
                </c:pt>
                <c:pt idx="1">
                  <c:v>89.540899999999993</c:v>
                </c:pt>
                <c:pt idx="2">
                  <c:v>89.612099999999998</c:v>
                </c:pt>
                <c:pt idx="3">
                  <c:v>90.201700000000002</c:v>
                </c:pt>
                <c:pt idx="4">
                  <c:v>90.630499999999998</c:v>
                </c:pt>
                <c:pt idx="5">
                  <c:v>90.190399999999997</c:v>
                </c:pt>
                <c:pt idx="6">
                  <c:v>90.114199999999997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D50-4FC2-B688-403AE2B0C648}"/>
            </c:ext>
          </c:extLst>
        </c:ser>
        <c:ser>
          <c:idx val="4"/>
          <c:order val="4"/>
          <c:tx>
            <c:strRef>
              <c:f>'2. Trending Results'!$F$34</c:f>
              <c:strCache>
                <c:ptCount val="1"/>
                <c:pt idx="0">
                  <c:v>Getting Help for Symptoms</c:v>
                </c:pt>
              </c:strCache>
            </c:strRef>
          </c:tx>
          <c:spPr>
            <a:ln w="28575" cap="rnd" cmpd="dbl">
              <a:solidFill>
                <a:schemeClr val="accent5"/>
              </a:solidFill>
              <a:bevel/>
            </a:ln>
            <a:effectLst/>
          </c:spPr>
          <c:marker>
            <c:symbol val="none"/>
          </c:marker>
          <c:cat>
            <c:strRef>
              <c:f>'2. Trending Results'!$A$35:$A$41</c:f>
              <c:strCache>
                <c:ptCount val="7"/>
                <c:pt idx="0">
                  <c:v>y2015q2-
y2015q4</c:v>
                </c:pt>
                <c:pt idx="1">
                  <c:v>y2016q1-
y2016q4</c:v>
                </c:pt>
                <c:pt idx="2">
                  <c:v>y2017q1-
y2017q4</c:v>
                </c:pt>
                <c:pt idx="3">
                  <c:v>y2018q1-
y2018q4</c:v>
                </c:pt>
                <c:pt idx="4">
                  <c:v>y2019q1-
y2019q4</c:v>
                </c:pt>
                <c:pt idx="5">
                  <c:v>y2020q1-
y2020q4</c:v>
                </c:pt>
                <c:pt idx="6">
                  <c:v>y2021q1-
y2021q4</c:v>
                </c:pt>
              </c:strCache>
            </c:strRef>
          </c:cat>
          <c:val>
            <c:numRef>
              <c:f>'2. Trending Results'!$F$35:$F$41</c:f>
              <c:numCache>
                <c:formatCode>0.00</c:formatCode>
                <c:ptCount val="7"/>
                <c:pt idx="0">
                  <c:v>74.865300000000005</c:v>
                </c:pt>
                <c:pt idx="1">
                  <c:v>75.047200000000004</c:v>
                </c:pt>
                <c:pt idx="2">
                  <c:v>74.724299999999999</c:v>
                </c:pt>
                <c:pt idx="3">
                  <c:v>75.2102</c:v>
                </c:pt>
                <c:pt idx="4">
                  <c:v>75.365300000000005</c:v>
                </c:pt>
                <c:pt idx="5">
                  <c:v>74.9803</c:v>
                </c:pt>
                <c:pt idx="6">
                  <c:v>74.723600000000005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D50-4FC2-B688-403AE2B0C648}"/>
            </c:ext>
          </c:extLst>
        </c:ser>
        <c:ser>
          <c:idx val="5"/>
          <c:order val="5"/>
          <c:tx>
            <c:strRef>
              <c:f>'2. Trending Results'!$G$34</c:f>
              <c:strCache>
                <c:ptCount val="1"/>
                <c:pt idx="0">
                  <c:v>Getting Hospice Training</c:v>
                </c:pt>
              </c:strCache>
            </c:strRef>
          </c:tx>
          <c:spPr>
            <a:ln w="28575" cap="rnd">
              <a:solidFill>
                <a:schemeClr val="accent6"/>
              </a:solidFill>
              <a:prstDash val="lgDashDotDot"/>
              <a:round/>
            </a:ln>
            <a:effectLst/>
          </c:spPr>
          <c:marker>
            <c:symbol val="none"/>
          </c:marker>
          <c:cat>
            <c:strRef>
              <c:f>'2. Trending Results'!$A$35:$A$41</c:f>
              <c:strCache>
                <c:ptCount val="7"/>
                <c:pt idx="0">
                  <c:v>y2015q2-
y2015q4</c:v>
                </c:pt>
                <c:pt idx="1">
                  <c:v>y2016q1-
y2016q4</c:v>
                </c:pt>
                <c:pt idx="2">
                  <c:v>y2017q1-
y2017q4</c:v>
                </c:pt>
                <c:pt idx="3">
                  <c:v>y2018q1-
y2018q4</c:v>
                </c:pt>
                <c:pt idx="4">
                  <c:v>y2019q1-
y2019q4</c:v>
                </c:pt>
                <c:pt idx="5">
                  <c:v>y2020q1-
y2020q4</c:v>
                </c:pt>
                <c:pt idx="6">
                  <c:v>y2021q1-
y2021q4</c:v>
                </c:pt>
              </c:strCache>
            </c:strRef>
          </c:cat>
          <c:val>
            <c:numRef>
              <c:f>'2. Trending Results'!$G$35:$G$41</c:f>
              <c:numCache>
                <c:formatCode>0.00</c:formatCode>
                <c:ptCount val="7"/>
                <c:pt idx="0">
                  <c:v>75.0548</c:v>
                </c:pt>
                <c:pt idx="1">
                  <c:v>75.026899999999998</c:v>
                </c:pt>
                <c:pt idx="2">
                  <c:v>74.876300000000001</c:v>
                </c:pt>
                <c:pt idx="3">
                  <c:v>75.253200000000007</c:v>
                </c:pt>
                <c:pt idx="4">
                  <c:v>75.663399999999996</c:v>
                </c:pt>
                <c:pt idx="5">
                  <c:v>75.925799999999995</c:v>
                </c:pt>
                <c:pt idx="6">
                  <c:v>75.502499999999998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D50-4FC2-B688-403AE2B0C648}"/>
            </c:ext>
          </c:extLst>
        </c:ser>
        <c:ser>
          <c:idx val="6"/>
          <c:order val="6"/>
          <c:tx>
            <c:strRef>
              <c:f>'2. Trending Results'!$H$34</c:f>
              <c:strCache>
                <c:ptCount val="1"/>
                <c:pt idx="0">
                  <c:v>Rating of the Hospice Care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prstDash val="dashDot"/>
              <a:round/>
            </a:ln>
            <a:effectLst/>
          </c:spPr>
          <c:marker>
            <c:symbol val="none"/>
          </c:marker>
          <c:cat>
            <c:strRef>
              <c:f>'2. Trending Results'!$A$35:$A$41</c:f>
              <c:strCache>
                <c:ptCount val="7"/>
                <c:pt idx="0">
                  <c:v>y2015q2-
y2015q4</c:v>
                </c:pt>
                <c:pt idx="1">
                  <c:v>y2016q1-
y2016q4</c:v>
                </c:pt>
                <c:pt idx="2">
                  <c:v>y2017q1-
y2017q4</c:v>
                </c:pt>
                <c:pt idx="3">
                  <c:v>y2018q1-
y2018q4</c:v>
                </c:pt>
                <c:pt idx="4">
                  <c:v>y2019q1-
y2019q4</c:v>
                </c:pt>
                <c:pt idx="5">
                  <c:v>y2020q1-
y2020q4</c:v>
                </c:pt>
                <c:pt idx="6">
                  <c:v>y2021q1-
y2021q4</c:v>
                </c:pt>
              </c:strCache>
            </c:strRef>
          </c:cat>
          <c:val>
            <c:numRef>
              <c:f>'2. Trending Results'!$H$35:$H$41</c:f>
              <c:numCache>
                <c:formatCode>0.00</c:formatCode>
                <c:ptCount val="7"/>
                <c:pt idx="0">
                  <c:v>80.661495000000002</c:v>
                </c:pt>
                <c:pt idx="1">
                  <c:v>80.755289000000005</c:v>
                </c:pt>
                <c:pt idx="2">
                  <c:v>80.707334000000003</c:v>
                </c:pt>
                <c:pt idx="3">
                  <c:v>81.229900999999998</c:v>
                </c:pt>
                <c:pt idx="4">
                  <c:v>81.788433999999995</c:v>
                </c:pt>
                <c:pt idx="5">
                  <c:v>81.665726000000006</c:v>
                </c:pt>
                <c:pt idx="6">
                  <c:v>81.218618000000006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3D50-4FC2-B688-403AE2B0C648}"/>
            </c:ext>
          </c:extLst>
        </c:ser>
        <c:ser>
          <c:idx val="7"/>
          <c:order val="7"/>
          <c:tx>
            <c:strRef>
              <c:f>'2. Trending Results'!$I$34</c:f>
              <c:strCache>
                <c:ptCount val="1"/>
                <c:pt idx="0">
                  <c:v>Willingness to Recommend the Hospice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'2. Trending Results'!$A$35:$A$41</c:f>
              <c:strCache>
                <c:ptCount val="7"/>
                <c:pt idx="0">
                  <c:v>y2015q2-
y2015q4</c:v>
                </c:pt>
                <c:pt idx="1">
                  <c:v>y2016q1-
y2016q4</c:v>
                </c:pt>
                <c:pt idx="2">
                  <c:v>y2017q1-
y2017q4</c:v>
                </c:pt>
                <c:pt idx="3">
                  <c:v>y2018q1-
y2018q4</c:v>
                </c:pt>
                <c:pt idx="4">
                  <c:v>y2019q1-
y2019q4</c:v>
                </c:pt>
                <c:pt idx="5">
                  <c:v>y2020q1-
y2020q4</c:v>
                </c:pt>
                <c:pt idx="6">
                  <c:v>y2021q1-
y2021q4</c:v>
                </c:pt>
              </c:strCache>
            </c:strRef>
          </c:cat>
          <c:val>
            <c:numRef>
              <c:f>'2. Trending Results'!$I$35:$I$41</c:f>
              <c:numCache>
                <c:formatCode>0.00</c:formatCode>
                <c:ptCount val="7"/>
                <c:pt idx="0">
                  <c:v>85.367418999999998</c:v>
                </c:pt>
                <c:pt idx="1">
                  <c:v>85.397037999999995</c:v>
                </c:pt>
                <c:pt idx="2">
                  <c:v>85.296192000000005</c:v>
                </c:pt>
                <c:pt idx="3">
                  <c:v>85.631876000000005</c:v>
                </c:pt>
                <c:pt idx="4">
                  <c:v>85.619181999999995</c:v>
                </c:pt>
                <c:pt idx="5">
                  <c:v>85.807474999999997</c:v>
                </c:pt>
                <c:pt idx="6">
                  <c:v>85.114951000000005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3D50-4FC2-B688-403AE2B0C6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8304712"/>
        <c:axId val="218300776"/>
      </c:lineChart>
      <c:catAx>
        <c:axId val="218304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8300776"/>
        <c:crosses val="autoZero"/>
        <c:auto val="1"/>
        <c:lblAlgn val="ctr"/>
        <c:lblOffset val="100"/>
        <c:noMultiLvlLbl val="0"/>
      </c:catAx>
      <c:valAx>
        <c:axId val="218300776"/>
        <c:scaling>
          <c:orientation val="minMax"/>
          <c:max val="92"/>
          <c:min val="7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8304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27735-AAC2-4244-9D4C-B55654F055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895425-67C2-4060-9D99-6BD1EE6E4C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93521-5AF5-4316-9335-6A944BDC0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0AC6E-9432-44F9-B6E0-BE47351AE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E3BD90-D8AC-48F3-8615-AC0048E8E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03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4CDFF-A557-4CFB-9C06-C62B078A8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8355CB-B75A-4DDC-B1FF-A50F88B795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E8F8E1-F026-4CD7-A95D-A8E6B23AE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FDFF7B-18D4-49B4-9E95-451B637A9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A4D3B-87F2-4AA9-9477-696D09640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604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ADC5EA-41B2-479B-8187-30CDE6749A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E6F486-E631-4871-96C4-413798B6EF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E54BF4-2C32-42C4-BBB1-8C11F49F8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8A09B0-AE9D-472D-96E8-7534F8AB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FC112-1C40-4FE3-B04D-309A92038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634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DBE96-E652-4DB2-B8FE-AD6B48D3E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89BD7-7869-47C0-83AC-B4D59F297F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67B887-351F-4AF3-A913-F14E855A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C64DB-9B8C-4A19-9F84-D84D96223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B296FD-0DD8-473F-9464-77DA938CB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287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A3856-114C-4382-8C3A-C0AF4DDE2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688C3-A994-447E-9A3D-BA6004C40C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CC59B0-7FC1-44F7-83AE-5D2505840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15093-EEAB-42EF-8E0D-9FFFCABC3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CE784-371F-46BE-8018-7E86CD079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968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F50D4-9E78-4A24-9B66-A98B32D2C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4221A-B1FC-4735-8CE4-9F3646AEC2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841ABA-BB6E-48D3-92B1-4DB4C9A576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9FB6AA-1A5E-4858-B088-3241A0234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C573E2-90CB-4306-9667-160451D9B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73588E-160F-48E1-9119-88CC0933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306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40F15-A045-47E6-AABA-5B499C03A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8A7-E5BA-4B83-9895-3758CDA58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DEBCCF-8FBB-4111-AD38-81B1344A9A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6E2634-06CE-41FC-A8DB-2A27A08520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4A5FF4-2E9F-4DAD-9706-7C31B45644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AB0DC2-900F-4211-99E8-7431EED2D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78EAD2-E515-4101-B3ED-B21BFB325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BFB82E-F959-4402-BCBA-DA778B253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89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7C10D-CC25-46A5-9F77-18D0BBE43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153F22-1219-4C1B-86BB-D6D37A1AC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37BC0C-96DF-4C69-893E-8C4DC3830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2956B7-8CC5-4015-8F00-DB88B0AC3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7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3F0772-9090-4DDE-ACD8-9E5E54B2C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3BF890-EC3A-4A5E-928B-CC8D75216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B0F29A-4FCA-4A20-A58B-10BAFFB59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247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5A85E-7C3D-4FD6-8266-736F1FFD2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22AA1-4906-4013-8F53-C6BE255EB1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7CBB21-68F6-4EC2-8D1B-83A96E0B3B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5DF55E-7032-4A94-980C-D72C16409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6F7A34-10EE-44BA-AF46-126CCA96D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A7EBA5-4EDD-47A3-A8F5-00652B57E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169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13F93-04B3-4920-A4A7-7E9D6DC6B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183C12-71E6-48AD-922A-4137952F51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77C35A-CB52-4BB1-AE95-93245C2C89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4266A-6328-4272-8041-513F6A033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57E544-2939-4DEB-9217-D51482A98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7C045B-5FEB-4106-8FD8-880A403CD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472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4F1712-82FA-4087-BF02-CACBEBDE3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28BF9-BB41-40E3-BF71-389D6BB28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04F0B-FE02-47F4-A5A4-2D66414504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289E3-D9BA-4DE7-80F9-5A7088E6F99E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86F8C-A800-4B24-8188-CA63C074AF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E921E-7F54-48A1-AEB3-556D07AE8E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FCC67-DC11-41AE-972C-CCD230CD29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1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37DF3-312E-E38D-6E4C-FFF34C204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1b.03. CAHPS Hospice Survey Measure Top-Box Scores, 2015 - 2021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147BBC2-D4AB-02D4-04EE-B0CD437931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695960"/>
              </p:ext>
            </p:extLst>
          </p:nvPr>
        </p:nvGraphicFramePr>
        <p:xfrm>
          <a:off x="1644382" y="1817537"/>
          <a:ext cx="7724140" cy="4017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10145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fficial_x0020_Deliverable xmlns="b1c31c84-76ff-40fd-98d6-8c18671c6dba">false</Official_x0020_Deliverable>
    <j42v xmlns="b1c31c84-76ff-40fd-98d6-8c18671c6dba" xsi:nil="true"/>
    <Category xmlns="b1c31c84-76ff-40fd-98d6-8c18671c6dba" xsi:nil="true"/>
    <Status xmlns="b1c31c84-76ff-40fd-98d6-8c18671c6dba" xsi:nil="true"/>
    <Date_x0020_Sent_x0020_to_x0020_CMS xmlns="b1c31c84-76ff-40fd-98d6-8c18671c6dba" xsi:nil="true"/>
    <File_x0020_Name xmlns="b1c31c84-76ff-40fd-98d6-8c18671c6db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56679817242448AACB2A8EB2E02AB8" ma:contentTypeVersion="16" ma:contentTypeDescription="Create a new document." ma:contentTypeScope="" ma:versionID="13c051168071442b7d3ff127ba2fd43b">
  <xsd:schema xmlns:xsd="http://www.w3.org/2001/XMLSchema" xmlns:xs="http://www.w3.org/2001/XMLSchema" xmlns:p="http://schemas.microsoft.com/office/2006/metadata/properties" xmlns:ns2="b1c31c84-76ff-40fd-98d6-8c18671c6dba" xmlns:ns3="c40da38a-b6d3-44b7-b9ec-a65211627d1a" targetNamespace="http://schemas.microsoft.com/office/2006/metadata/properties" ma:root="true" ma:fieldsID="31f6ccc7e39076e124375161abc85cb2" ns2:_="" ns3:_="">
    <xsd:import namespace="b1c31c84-76ff-40fd-98d6-8c18671c6dba"/>
    <xsd:import namespace="c40da38a-b6d3-44b7-b9ec-a65211627d1a"/>
    <xsd:element name="properties">
      <xsd:complexType>
        <xsd:sequence>
          <xsd:element name="documentManagement">
            <xsd:complexType>
              <xsd:all>
                <xsd:element ref="ns2:Date_x0020_Sent_x0020_to_x0020_CMS" minOccurs="0"/>
                <xsd:element ref="ns2:Category" minOccurs="0"/>
                <xsd:element ref="ns2:File_x0020_Name" minOccurs="0"/>
                <xsd:element ref="ns2:Status" minOccurs="0"/>
                <xsd:element ref="ns2:Official_x0020_Deliverable" minOccurs="0"/>
                <xsd:element ref="ns2:j42v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c31c84-76ff-40fd-98d6-8c18671c6dba" elementFormDefault="qualified">
    <xsd:import namespace="http://schemas.microsoft.com/office/2006/documentManagement/types"/>
    <xsd:import namespace="http://schemas.microsoft.com/office/infopath/2007/PartnerControls"/>
    <xsd:element name="Date_x0020_Sent_x0020_to_x0020_CMS" ma:index="4" nillable="true" ma:displayName="Date Sent to CMS" ma:format="DateOnly" ma:internalName="Date_x0020_Sent_x0020_to_x0020_CMS" ma:readOnly="false">
      <xsd:simpleType>
        <xsd:restriction base="dms:DateTime"/>
      </xsd:simpleType>
    </xsd:element>
    <xsd:element name="Category" ma:index="5" nillable="true" ma:displayName="Category" ma:internalName="Category" ma:readOnly="false">
      <xsd:simpleType>
        <xsd:restriction base="dms:Text">
          <xsd:maxLength value="255"/>
        </xsd:restriction>
      </xsd:simpleType>
    </xsd:element>
    <xsd:element name="File_x0020_Name" ma:index="6" nillable="true" ma:displayName="File Name" ma:internalName="File_x0020_Name" ma:readOnly="false">
      <xsd:simpleType>
        <xsd:restriction base="dms:Text">
          <xsd:maxLength value="255"/>
        </xsd:restriction>
      </xsd:simpleType>
    </xsd:element>
    <xsd:element name="Status" ma:index="7" nillable="true" ma:displayName="Status" ma:internalName="Status" ma:readOnly="false">
      <xsd:simpleType>
        <xsd:restriction base="dms:Text">
          <xsd:maxLength value="255"/>
        </xsd:restriction>
      </xsd:simpleType>
    </xsd:element>
    <xsd:element name="Official_x0020_Deliverable" ma:index="8" nillable="true" ma:displayName="Official Deliverable" ma:default="0" ma:internalName="Official_x0020_Deliverable" ma:readOnly="false">
      <xsd:simpleType>
        <xsd:restriction base="dms:Boolean"/>
      </xsd:simpleType>
    </xsd:element>
    <xsd:element name="j42v" ma:index="9" nillable="true" ma:displayName="Text" ma:internalName="j42v" ma:readOnly="false">
      <xsd:simpleType>
        <xsd:restriction base="dms:Text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0da38a-b6d3-44b7-b9ec-a65211627d1a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0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A294784-E515-471A-B9BA-2398796F788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3006F73-5355-4D06-B401-9F606C3FB4A7}">
  <ds:schemaRefs>
    <ds:schemaRef ds:uri="http://purl.org/dc/terms/"/>
    <ds:schemaRef ds:uri="http://purl.org/dc/dcmitype/"/>
    <ds:schemaRef ds:uri="b1c31c84-76ff-40fd-98d6-8c18671c6dba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c40da38a-b6d3-44b7-b9ec-a65211627d1a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1D4EF1D0-1B34-4781-AA25-B0D4CF8AFB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c31c84-76ff-40fd-98d6-8c18671c6dba"/>
    <ds:schemaRef ds:uri="c40da38a-b6d3-44b7-b9ec-a65211627d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Figure 1b.03. CAHPS Hospice Survey Measure Top-Box Scores, 2015 - 2021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Haas, Ann</dc:creator>
  <cp:lastModifiedBy>Rebecca Anhang Price</cp:lastModifiedBy>
  <cp:revision>5</cp:revision>
  <dcterms:created xsi:type="dcterms:W3CDTF">2019-10-07T17:41:51Z</dcterms:created>
  <dcterms:modified xsi:type="dcterms:W3CDTF">2022-12-09T03:50:01Z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0x0101008856679817242448AACB2A8EB2E02AB8</vt:lpwstr>
  </property>
</Properties>
</file>